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7" r:id="rId3"/>
    <p:sldId id="258" r:id="rId4"/>
    <p:sldId id="259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E72"/>
    <a:srgbClr val="F25029"/>
    <a:srgbClr val="FFB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07229" y="719051"/>
            <a:ext cx="7955295" cy="51954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ФАКУЛЬТЕТ УКРАЇНСЬКОЇ Й ІНОЗЕМНОЇ ФІЛОЛОГІЇ ТА ЖУРНАЛІСТИКИ</a:t>
            </a:r>
            <a:b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КАФЕДРА НІМЕЦЬКОЇ ТА РОМАНСЬКОЇ ФІЛОЛОГІЇ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6662" y="1138844"/>
            <a:ext cx="10199717" cy="4577541"/>
          </a:xfrm>
        </p:spPr>
        <p:txBody>
          <a:bodyPr>
            <a:normAutofit fontScale="70000" lnSpcReduction="20000"/>
          </a:bodyPr>
          <a:lstStyle/>
          <a:p>
            <a:endParaRPr lang="uk-UA" sz="2600" dirty="0" smtClean="0">
              <a:solidFill>
                <a:srgbClr val="FFFF00"/>
              </a:solidFill>
            </a:endParaRPr>
          </a:p>
          <a:p>
            <a:r>
              <a:rPr lang="uk-UA" sz="2600" dirty="0" smtClean="0">
                <a:solidFill>
                  <a:srgbClr val="FFFF00"/>
                </a:solidFill>
              </a:rPr>
              <a:t>                                                                          </a:t>
            </a:r>
            <a:r>
              <a:rPr lang="uk-UA" sz="2600" dirty="0" smtClean="0">
                <a:solidFill>
                  <a:schemeClr val="tx1"/>
                </a:solidFill>
              </a:rPr>
              <a:t>Вибіркова компонента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ПРАКТИЧНИЙ КУРС ДРУГОЇ ІНОЗЕМНОЇ МОВИ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    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ОП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Філологія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германські мови та літератури</a:t>
            </a:r>
          </a:p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(переклад включно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))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СВО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Бакалавр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Спеціальність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035.041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Філологія (германські мови та літератури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(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переклад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включно) (перша - англійська)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Семестр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VI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Група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01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Навчальний рік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2020 – 2021</a:t>
            </a:r>
          </a:p>
          <a:p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Старший викладач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кафедри німецької та романської філології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Діденко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Наталія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Вікторівна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1" y="1524152"/>
            <a:ext cx="3223761" cy="209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117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812" y="914400"/>
            <a:ext cx="6019800" cy="448887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МЕТА КУРСУ</a:t>
            </a:r>
            <a:endParaRPr lang="ru-RU" sz="20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5" r="26115"/>
          <a:stretch>
            <a:fillRect/>
          </a:stretch>
        </p:blipFill>
        <p:spPr>
          <a:xfrm>
            <a:off x="281975" y="1030779"/>
            <a:ext cx="3280974" cy="4572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06434" y="1296787"/>
            <a:ext cx="6021388" cy="173735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uk-UA" sz="4800" dirty="0" smtClean="0"/>
              <a:t>Практичний курс другої іноземної мови (німецької) має на меті формування у студентів іншомовної комунікативної компетенції, навчання видів мовленнєвої діяльності: слухання (аудіювання), говоріння, читання й письма, а також навичок перекладу текстів різних стилів</a:t>
            </a:r>
            <a:r>
              <a:rPr lang="uk-UA" sz="4800" dirty="0" smtClean="0"/>
              <a:t>.</a:t>
            </a:r>
            <a:endParaRPr lang="ru-RU" sz="4800" dirty="0"/>
          </a:p>
          <a:p>
            <a:pPr algn="just"/>
            <a:r>
              <a:rPr lang="uk-UA" sz="4800" dirty="0"/>
              <a:t>Практичний курс другої іноземної мови (німецької) разом з іншими практичними та теоретичними курсами має забезпечити професійну підготовку вчителя іноземної мови. </a:t>
            </a:r>
          </a:p>
          <a:p>
            <a:pPr algn="just"/>
            <a:endParaRPr lang="en-US" sz="8000" dirty="0" smtClean="0">
              <a:solidFill>
                <a:schemeClr val="tx1"/>
              </a:solidFill>
            </a:endParaRPr>
          </a:p>
          <a:p>
            <a:pPr algn="just"/>
            <a:r>
              <a:rPr lang="uk-UA" sz="8000" dirty="0" smtClean="0">
                <a:solidFill>
                  <a:schemeClr val="tx1"/>
                </a:solidFill>
              </a:rPr>
              <a:t>ЗАВДАННЯ КУРСУ</a:t>
            </a:r>
            <a:endParaRPr lang="ru-RU" sz="80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4800" b="1" dirty="0" smtClean="0"/>
              <a:t> </a:t>
            </a:r>
            <a:r>
              <a:rPr lang="uk-UA" sz="4800" b="1" dirty="0"/>
              <a:t>Практичні завдання </a:t>
            </a:r>
            <a:r>
              <a:rPr lang="uk-UA" sz="4800" dirty="0"/>
              <a:t>курсу полягають в тому, щоб формувати механізми вимови; забезпечити вільне, нормативно правильне володіння німецькою мовою, правильне висловлення думок у комунікативних ситуаціях; навчити вживати нові лексичні одиниці з вже вивченими; формувати та вдосконалювати навички читання; формувати та вдосконалити навички письма; формувати та розвивати навички діалогічного та монологічного мовлення (підготовленого та непідготовленого).</a:t>
            </a:r>
            <a:endParaRPr lang="ru-RU" sz="4800" dirty="0"/>
          </a:p>
          <a:p>
            <a:pPr algn="just"/>
            <a:r>
              <a:rPr lang="uk-UA" sz="4800" b="1" dirty="0"/>
              <a:t> Теоретичні завдання </a:t>
            </a:r>
            <a:r>
              <a:rPr lang="uk-UA" sz="4800" dirty="0"/>
              <a:t>полягають у впровадженні лінгвокраїнознавчої компетенції, яка включає знання основних особливостей соціокультурного розвитку країни, мова якої вивчається; наданні повних та вичерпних знань про політичні, економічні та історичні факти та особливості країни, мова якої вивчається; ознайомленні із системою освіти іншої країни; вивченні традицій та звичаїв країни, мова якої вивчається.</a:t>
            </a:r>
            <a:endParaRPr lang="ru-RU" sz="4800" dirty="0"/>
          </a:p>
          <a:p>
            <a:pPr algn="just"/>
            <a:endParaRPr lang="en-US" sz="4800" dirty="0" smtClean="0"/>
          </a:p>
          <a:p>
            <a:pPr algn="just"/>
            <a:endParaRPr lang="en-US" sz="1200" dirty="0"/>
          </a:p>
          <a:p>
            <a:endParaRPr lang="en-US" sz="4000" b="1" dirty="0" smtClean="0"/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435169" y="1030779"/>
            <a:ext cx="31285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sp>
      <p:sp>
        <p:nvSpPr>
          <p:cNvPr id="3" name="Прямоугольник 2"/>
          <p:cNvSpPr/>
          <p:nvPr/>
        </p:nvSpPr>
        <p:spPr>
          <a:xfrm>
            <a:off x="1847850" y="139931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184618"/>
      </p:ext>
    </p:extLst>
  </p:cSld>
  <p:clrMapOvr>
    <a:masterClrMapping/>
  </p:clrMapOvr>
  <p:transition spd="med" advTm="12928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5628" y="257696"/>
            <a:ext cx="6191799" cy="8562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ru-RU" sz="2200" b="1" dirty="0" smtClean="0"/>
              <a:t>ПРОГРАМНІ </a:t>
            </a:r>
            <a:r>
              <a:rPr lang="ru-RU" sz="2200" b="1" dirty="0"/>
              <a:t>РЕЗУЛЬТАТИ НАВЧАННЯ</a:t>
            </a:r>
            <a:r>
              <a:rPr lang="uk-UA" sz="2200" b="1" dirty="0"/>
              <a:t> (ПРН)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20834" y="814648"/>
            <a:ext cx="6021388" cy="401135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uk-UA" sz="4800" b="1" dirty="0" smtClean="0"/>
              <a:t>ПРН2</a:t>
            </a:r>
            <a:r>
              <a:rPr lang="uk-UA" sz="4800" b="1" dirty="0"/>
              <a:t>. </a:t>
            </a:r>
            <a:r>
              <a:rPr lang="uk-UA" sz="4800" dirty="0"/>
              <a:t>Знання</a:t>
            </a:r>
            <a:r>
              <a:rPr lang="uk-UA" sz="4800" b="1" dirty="0"/>
              <a:t> </a:t>
            </a:r>
            <a:r>
              <a:rPr lang="uk-UA" sz="4800" dirty="0"/>
              <a:t>сучасних філологічних й дидактичних засад навчання іноземних мов і світової літератури та вміння творчо використовувати різні теорії й досвід (вітчизняний,  закордонний) у процесі вирішення професійних завдань.</a:t>
            </a:r>
            <a:endParaRPr lang="ru-RU" sz="4800" dirty="0"/>
          </a:p>
          <a:p>
            <a:pPr algn="just"/>
            <a:r>
              <a:rPr lang="uk-UA" sz="4800" b="1" dirty="0"/>
              <a:t>ПРН3.</a:t>
            </a:r>
            <a:r>
              <a:rPr lang="uk-UA" sz="4800" dirty="0"/>
              <a:t> Знання державного стандарту загальної середньої освіти, навчальних програм з іноземної мови та світової літератури для ЗНЗ та практичних шляхів їхньої реалізації в різних видах урочної та позаурочної діяльності.</a:t>
            </a:r>
            <a:endParaRPr lang="ru-RU" sz="4800" dirty="0"/>
          </a:p>
          <a:p>
            <a:pPr algn="just"/>
            <a:r>
              <a:rPr lang="uk-UA" sz="4800" b="1" dirty="0"/>
              <a:t>ПРН7.</a:t>
            </a:r>
            <a:r>
              <a:rPr lang="uk-UA" sz="4800" dirty="0"/>
              <a:t> Застосування сучасних </a:t>
            </a:r>
            <a:r>
              <a:rPr lang="uk-UA" sz="4800" dirty="0" err="1"/>
              <a:t>методик</a:t>
            </a:r>
            <a:r>
              <a:rPr lang="uk-UA" sz="4800" dirty="0"/>
              <a:t> й технологій (зокрема інформаційні) для забезпечення якості освітнього процесу в загальноосвітніх навчальних закладах. </a:t>
            </a:r>
            <a:endParaRPr lang="ru-RU" sz="4800" dirty="0"/>
          </a:p>
          <a:p>
            <a:pPr algn="just"/>
            <a:r>
              <a:rPr lang="uk-UA" sz="4800" b="1" dirty="0"/>
              <a:t>ПРН8.</a:t>
            </a:r>
            <a:r>
              <a:rPr lang="uk-UA" sz="4800" dirty="0"/>
              <a:t> Уміння аналізувати, діагностувати та корегувати власну педагогічну діяльність з метою підвищення ефективності освітнього процесу. </a:t>
            </a:r>
            <a:endParaRPr lang="ru-RU" sz="4800" dirty="0"/>
          </a:p>
          <a:p>
            <a:pPr algn="just"/>
            <a:r>
              <a:rPr lang="uk-UA" sz="4800" b="1" dirty="0"/>
              <a:t>ПРН11. </a:t>
            </a:r>
            <a:r>
              <a:rPr lang="uk-UA" sz="4800" dirty="0"/>
              <a:t>Володіння комунікативною мовленнєвою компетентністю з української та іноземних мов (лінгвістичний, соціокультурний, прагматичний компоненти відповідно до загальноєвропейських рекомендацій із </a:t>
            </a:r>
            <a:r>
              <a:rPr lang="uk-UA" sz="4800" dirty="0" err="1"/>
              <a:t>мовної</a:t>
            </a:r>
            <a:r>
              <a:rPr lang="uk-UA" sz="4800" dirty="0"/>
              <a:t> освіти), здатність удосконалювати й підвищувати власний </a:t>
            </a:r>
            <a:r>
              <a:rPr lang="uk-UA" sz="4800" dirty="0" err="1"/>
              <a:t>компетентнісний</a:t>
            </a:r>
            <a:r>
              <a:rPr lang="uk-UA" sz="4800" dirty="0"/>
              <a:t> рівень у вітчизняному та міжнародному контексті.  </a:t>
            </a:r>
            <a:endParaRPr lang="ru-RU" sz="4800" dirty="0"/>
          </a:p>
          <a:p>
            <a:pPr algn="just"/>
            <a:r>
              <a:rPr lang="uk-UA" sz="4800" b="1" dirty="0"/>
              <a:t>ПРН14</a:t>
            </a:r>
            <a:r>
              <a:rPr lang="uk-UA" sz="4800" dirty="0"/>
              <a:t>. Використання гуманістичного потенціалу рідної й німецької мов і світової літератури, другої іноземної мови для формування духовного світу юного покоління громадян України.  </a:t>
            </a:r>
            <a:endParaRPr lang="ru-RU" sz="4800" dirty="0"/>
          </a:p>
          <a:p>
            <a:pPr algn="just"/>
            <a:r>
              <a:rPr lang="uk-UA" sz="4800" b="1" dirty="0"/>
              <a:t>ПРН15</a:t>
            </a:r>
            <a:r>
              <a:rPr lang="uk-UA" sz="4800" dirty="0"/>
              <a:t>. Здатність учитися впродовж життя і вдосконалювати з високим рівнем автономності набуту під час навчання  кваліфікацію. </a:t>
            </a:r>
            <a:endParaRPr lang="ru-RU" sz="4800" dirty="0"/>
          </a:p>
          <a:p>
            <a:pPr algn="just"/>
            <a:r>
              <a:rPr lang="uk-UA" sz="4800" b="1" dirty="0"/>
              <a:t>ПРН16. </a:t>
            </a:r>
            <a:r>
              <a:rPr lang="uk-UA" sz="4800" dirty="0"/>
              <a:t>Здатність аналізувати й вирішувати соціально та особистісно значущі світоглядні проблеми, приймати рішення на  підставі  сформованих  ціннісних орієнтирів, визначати власну соціокультурну позицію в полікультурному суспільстві, бути носієм і захисником  національної культури. </a:t>
            </a:r>
            <a:endParaRPr lang="en-US" sz="4800" dirty="0" smtClean="0"/>
          </a:p>
          <a:p>
            <a:pPr algn="just"/>
            <a:r>
              <a:rPr lang="uk-UA" alt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ПІДСУМКОВИЙ КОНТРОЛЬ </a:t>
            </a:r>
            <a:r>
              <a:rPr lang="uk-UA" alt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uk-UA" alt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СЕМЕСТР –  ЕКЗАМЕН</a:t>
            </a:r>
          </a:p>
          <a:p>
            <a:pPr algn="just"/>
            <a:r>
              <a:rPr lang="uk-UA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ІІ СЕМЕСТР </a:t>
            </a:r>
            <a:r>
              <a:rPr lang="uk-UA" alt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ДИФЕРЕНЦІЙОВАНИЙ ЗАЛІК</a:t>
            </a:r>
          </a:p>
          <a:p>
            <a:pPr algn="just"/>
            <a:endParaRPr lang="en-US" sz="4800" dirty="0" smtClean="0">
              <a:solidFill>
                <a:schemeClr val="tx1"/>
              </a:solidFill>
            </a:endParaRPr>
          </a:p>
          <a:p>
            <a:pPr algn="just"/>
            <a:endParaRPr lang="ru-RU" sz="4800" dirty="0"/>
          </a:p>
          <a:p>
            <a:pPr algn="just"/>
            <a:endParaRPr lang="ru-RU" sz="800" dirty="0"/>
          </a:p>
        </p:txBody>
      </p:sp>
      <p:pic>
        <p:nvPicPr>
          <p:cNvPr id="21" name="Рисунок 2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 r="5914"/>
          <a:stretch>
            <a:fillRect/>
          </a:stretch>
        </p:blipFill>
        <p:spPr>
          <a:xfrm>
            <a:off x="768117" y="1463040"/>
            <a:ext cx="3521249" cy="3291840"/>
          </a:xfrm>
        </p:spPr>
      </p:pic>
    </p:spTree>
    <p:extLst>
      <p:ext uri="{BB962C8B-B14F-4D97-AF65-F5344CB8AC3E}">
        <p14:creationId xmlns:p14="http://schemas.microsoft.com/office/powerpoint/2010/main" val="4108848133"/>
      </p:ext>
    </p:extLst>
  </p:cSld>
  <p:clrMapOvr>
    <a:masterClrMapping/>
  </p:clrMapOvr>
  <p:transition spd="med" advTm="33874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/>
          <a:lstStyle/>
          <a:p>
            <a:r>
              <a:rPr lang="uk-UA" dirty="0" smtClean="0"/>
              <a:t>  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324196"/>
            <a:ext cx="5943601" cy="56702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ПРОГРАМА КУРСУ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Тема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1:</a:t>
            </a:r>
            <a:r>
              <a:rPr lang="de-DE" dirty="0" smtClean="0"/>
              <a:t> </a:t>
            </a:r>
            <a:r>
              <a:rPr lang="uk-UA" dirty="0" smtClean="0">
                <a:solidFill>
                  <a:srgbClr val="F25029"/>
                </a:solidFill>
              </a:rPr>
              <a:t>Людина як особистість.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Тема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 2:</a:t>
            </a:r>
            <a:r>
              <a:rPr lang="de-DE" dirty="0" smtClean="0"/>
              <a:t> </a:t>
            </a:r>
            <a:r>
              <a:rPr lang="uk-UA" dirty="0" smtClean="0">
                <a:solidFill>
                  <a:srgbClr val="F25029"/>
                </a:solidFill>
              </a:rPr>
              <a:t>Здоровий спосіб життя.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Тема</a:t>
            </a:r>
            <a:r>
              <a:rPr lang="de-DE" dirty="0" smtClean="0"/>
              <a:t> 3: </a:t>
            </a:r>
            <a:r>
              <a:rPr lang="uk-UA" dirty="0" smtClean="0">
                <a:solidFill>
                  <a:srgbClr val="F25029"/>
                </a:solidFill>
              </a:rPr>
              <a:t>Освіта.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Тема 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4: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F25029"/>
                </a:solidFill>
              </a:rPr>
              <a:t>Світ у дзеркалі мистецтва.</a:t>
            </a:r>
            <a:endParaRPr lang="uk-UA" dirty="0">
              <a:solidFill>
                <a:srgbClr val="F25029"/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rgbClr val="F25029"/>
              </a:solidFill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76548" y="1055716"/>
            <a:ext cx="3657600" cy="5303521"/>
          </a:xfrm>
        </p:spPr>
        <p:txBody>
          <a:bodyPr>
            <a:normAutofit/>
          </a:bodyPr>
          <a:lstStyle/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>
              <a:solidFill>
                <a:srgbClr val="FFB545"/>
              </a:solidFill>
            </a:endParaRPr>
          </a:p>
          <a:p>
            <a:pPr algn="ctr"/>
            <a:endParaRPr lang="uk-UA" dirty="0" smtClean="0"/>
          </a:p>
          <a:p>
            <a:pPr algn="ctr"/>
            <a:endParaRPr lang="uk-UA" sz="1200" dirty="0" smtClean="0"/>
          </a:p>
          <a:p>
            <a:pPr algn="ctr"/>
            <a:endParaRPr lang="uk-UA" sz="1200" dirty="0"/>
          </a:p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До </a:t>
            </a:r>
            <a:r>
              <a:rPr lang="uk-UA" sz="1200" dirty="0">
                <a:solidFill>
                  <a:schemeClr val="tx1"/>
                </a:solidFill>
              </a:rPr>
              <a:t>навчального матеріалу залучено тексти монологічного та діалогічного характеру, які базуються на підібраному </a:t>
            </a:r>
            <a:r>
              <a:rPr lang="uk-UA" sz="1200" dirty="0" smtClean="0">
                <a:solidFill>
                  <a:schemeClr val="tx1"/>
                </a:solidFill>
              </a:rPr>
              <a:t>лексико-граматичному матеріалі, навчальні та автентичні </a:t>
            </a:r>
            <a:r>
              <a:rPr lang="uk-UA" sz="1200" dirty="0" err="1" smtClean="0">
                <a:solidFill>
                  <a:schemeClr val="tx1"/>
                </a:solidFill>
              </a:rPr>
              <a:t>аудіотексти</a:t>
            </a:r>
            <a:r>
              <a:rPr lang="uk-UA" sz="1200" dirty="0" smtClean="0">
                <a:solidFill>
                  <a:schemeClr val="tx1"/>
                </a:solidFill>
              </a:rPr>
              <a:t>, тексти публіцистичного стилю, а </a:t>
            </a:r>
            <a:r>
              <a:rPr lang="uk-UA" sz="1200" dirty="0">
                <a:solidFill>
                  <a:schemeClr val="tx1"/>
                </a:solidFill>
              </a:rPr>
              <a:t>також уривки із художньої літератури.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981" y="442997"/>
            <a:ext cx="2518757" cy="14185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37" y="821689"/>
            <a:ext cx="2503718" cy="1500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855" y="2692053"/>
            <a:ext cx="2564779" cy="14556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51" y="4330931"/>
            <a:ext cx="2503718" cy="150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60948"/>
      </p:ext>
    </p:extLst>
  </p:cSld>
  <p:clrMapOvr>
    <a:masterClrMapping/>
  </p:clrMapOvr>
  <p:transition spd="med" advTm="18798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DANKE FÜR IHRE AUFMERKSAMKEIT!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28" y="758333"/>
            <a:ext cx="5248102" cy="29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545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331</TotalTime>
  <Words>539</Words>
  <Application>Microsoft Office PowerPoint</Application>
  <PresentationFormat>Широкоэкранный</PresentationFormat>
  <Paragraphs>63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Century Gothic</vt:lpstr>
      <vt:lpstr>Times New Roman</vt:lpstr>
      <vt:lpstr>Wingdings 3</vt:lpstr>
      <vt:lpstr>Сектор</vt:lpstr>
      <vt:lpstr>ФАКУЛЬТЕТ УКРАЇНСЬКОЇ Й ІНОЗЕМНОЇ ФІЛОЛОГІЇ ТА ЖУРНАЛІСТИКИ КАФЕДРА НІМЕЦЬКОЇ ТА РОМАНСЬКОЇ ФІЛОЛОГІЇ</vt:lpstr>
      <vt:lpstr>МЕТА КУРСУ</vt:lpstr>
      <vt:lpstr> ПРОГРАМНІ РЕЗУЛЬТАТИ НАВЧАННЯ (ПРН) </vt:lpstr>
      <vt:lpstr>   </vt:lpstr>
      <vt:lpstr>DANKE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36</cp:revision>
  <dcterms:created xsi:type="dcterms:W3CDTF">2020-07-09T14:16:45Z</dcterms:created>
  <dcterms:modified xsi:type="dcterms:W3CDTF">2020-08-13T16:17:00Z</dcterms:modified>
</cp:coreProperties>
</file>